
<file path=[Content_Types].xml><?xml version="1.0" encoding="utf-8"?>
<Types xmlns="http://schemas.openxmlformats.org/package/2006/content-types">
  <Override PartName="/ppt/notesSlides/notesSlide24.xml" ContentType="application/vnd.openxmlformats-officedocument.presentationml.notesSlide+xml"/>
  <Default Extension="rels" ContentType="application/vnd.openxmlformats-package.relationships+xml"/>
  <Override PartName="/ppt/slides/slide14.xml" ContentType="application/vnd.openxmlformats-officedocument.presentationml.slide+xml"/>
  <Override PartName="/ppt/notesSlides/notesSlide16.xml" ContentType="application/vnd.openxmlformats-officedocument.presentationml.notesSlide+xml"/>
  <Default Extension="xml" ContentType="application/xml"/>
  <Override PartName="/ppt/slides/slide45.xml" ContentType="application/vnd.openxmlformats-officedocument.presentationml.slide+xml"/>
  <Override PartName="/ppt/tableStyles.xml" ContentType="application/vnd.openxmlformats-officedocument.presentationml.tableStyles+xml"/>
  <Override PartName="/ppt/notesSlides/notesSlide31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4.xml" ContentType="application/vnd.openxmlformats-officedocument.presentationml.slide+xml"/>
  <Default Extension="emf" ContentType="image/x-emf"/>
  <Override PartName="/ppt/slides/slide19.xml" ContentType="application/vnd.openxmlformats-officedocument.presentationml.slide+xml"/>
  <Override PartName="/ppt/notesSlides/notesSlide8.xml" ContentType="application/vnd.openxmlformats-officedocument.presentationml.notesSlide+xml"/>
  <Default Extension="png" ContentType="image/png"/>
  <Override PartName="/ppt/slideLayouts/slideLayout4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Override PartName="/ppt/slides/slide26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35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7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42.xml" ContentType="application/vnd.openxmlformats-officedocument.presentationml.slide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41.xml" ContentType="application/vnd.openxmlformats-officedocument.presentationml.slide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notesSlides/notesSlide25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46.xml" ContentType="application/vnd.openxmlformats-officedocument.presentationml.slide+xml"/>
  <Override PartName="/ppt/notesSlides/notesSlide32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49"/>
  </p:notesMasterIdLst>
  <p:sldIdLst>
    <p:sldId id="309" r:id="rId2"/>
    <p:sldId id="256" r:id="rId3"/>
    <p:sldId id="300" r:id="rId4"/>
    <p:sldId id="258" r:id="rId5"/>
    <p:sldId id="285" r:id="rId6"/>
    <p:sldId id="302" r:id="rId7"/>
    <p:sldId id="271" r:id="rId8"/>
    <p:sldId id="303" r:id="rId9"/>
    <p:sldId id="259" r:id="rId10"/>
    <p:sldId id="304" r:id="rId11"/>
    <p:sldId id="272" r:id="rId12"/>
    <p:sldId id="262" r:id="rId13"/>
    <p:sldId id="305" r:id="rId14"/>
    <p:sldId id="263" r:id="rId15"/>
    <p:sldId id="306" r:id="rId16"/>
    <p:sldId id="273" r:id="rId17"/>
    <p:sldId id="278" r:id="rId18"/>
    <p:sldId id="279" r:id="rId19"/>
    <p:sldId id="284" r:id="rId20"/>
    <p:sldId id="307" r:id="rId21"/>
    <p:sldId id="261" r:id="rId22"/>
    <p:sldId id="308" r:id="rId23"/>
    <p:sldId id="286" r:id="rId24"/>
    <p:sldId id="268" r:id="rId25"/>
    <p:sldId id="283" r:id="rId26"/>
    <p:sldId id="282" r:id="rId27"/>
    <p:sldId id="280" r:id="rId28"/>
    <p:sldId id="265" r:id="rId29"/>
    <p:sldId id="287" r:id="rId30"/>
    <p:sldId id="288" r:id="rId31"/>
    <p:sldId id="276" r:id="rId32"/>
    <p:sldId id="277" r:id="rId33"/>
    <p:sldId id="269" r:id="rId34"/>
    <p:sldId id="290" r:id="rId35"/>
    <p:sldId id="294" r:id="rId36"/>
    <p:sldId id="295" r:id="rId37"/>
    <p:sldId id="293" r:id="rId38"/>
    <p:sldId id="296" r:id="rId39"/>
    <p:sldId id="297" r:id="rId40"/>
    <p:sldId id="267" r:id="rId41"/>
    <p:sldId id="289" r:id="rId42"/>
    <p:sldId id="275" r:id="rId43"/>
    <p:sldId id="264" r:id="rId44"/>
    <p:sldId id="270" r:id="rId45"/>
    <p:sldId id="266" r:id="rId46"/>
    <p:sldId id="274" r:id="rId47"/>
    <p:sldId id="298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9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92FBC-A8FA-4E4C-8A07-00B629A15327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61E75-D93D-954D-B4E3-B1ED9234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119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Japanese</a:t>
            </a:r>
            <a:r>
              <a:rPr lang="en-US" baseline="0" dirty="0" smtClean="0"/>
              <a:t> forces march into Southeast Asia in the late 1930’s. This scene is in Burma.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7691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Stalin and Ribbentrop</a:t>
            </a:r>
          </a:p>
          <a:p>
            <a:r>
              <a:rPr lang="en-US" dirty="0" smtClean="0"/>
              <a:t>Hitler</a:t>
            </a:r>
            <a:r>
              <a:rPr lang="en-US" baseline="0" dirty="0" smtClean="0"/>
              <a:t> and Molotov</a:t>
            </a:r>
          </a:p>
          <a:p>
            <a:r>
              <a:rPr lang="en-US" baseline="0" dirty="0" smtClean="0"/>
              <a:t>Non-Aggression Pact 1939</a:t>
            </a:r>
          </a:p>
          <a:p>
            <a:r>
              <a:rPr lang="en-US" baseline="0" dirty="0" smtClean="0"/>
              <a:t>Hitler and Stalin never met personally.</a:t>
            </a:r>
          </a:p>
          <a:p>
            <a:r>
              <a:rPr lang="en-US" baseline="0" dirty="0" smtClean="0"/>
              <a:t>FDR and Churchill met three times Newfoundland, Casablanca, Tehran, Yalta, Washington DC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74207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Miracle</a:t>
            </a:r>
            <a:r>
              <a:rPr lang="en-US" baseline="0" dirty="0" smtClean="0"/>
              <a:t> at Dunkirk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68003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Battle of Britain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7370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Battle of Britain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773700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Meeting off Newfoundland</a:t>
            </a:r>
          </a:p>
          <a:p>
            <a:r>
              <a:rPr lang="en-US" dirty="0" smtClean="0"/>
              <a:t>Atlantic Charter</a:t>
            </a:r>
          </a:p>
          <a:p>
            <a:r>
              <a:rPr lang="en-US" dirty="0" smtClean="0"/>
              <a:t>August 1941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76217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Meeting off Newfoundland</a:t>
            </a:r>
          </a:p>
          <a:p>
            <a:r>
              <a:rPr lang="en-US" dirty="0" smtClean="0"/>
              <a:t>Atlantic Charter</a:t>
            </a:r>
          </a:p>
          <a:p>
            <a:r>
              <a:rPr lang="en-US" dirty="0" smtClean="0"/>
              <a:t>August 1941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76217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Alan Turing</a:t>
            </a:r>
          </a:p>
          <a:p>
            <a:r>
              <a:rPr lang="en-US" dirty="0" smtClean="0"/>
              <a:t>Cracked</a:t>
            </a:r>
            <a:r>
              <a:rPr lang="en-US" baseline="0" dirty="0" smtClean="0"/>
              <a:t> enigma code, used computers to solve code fast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76217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August 1942 to February 1943</a:t>
            </a:r>
          </a:p>
          <a:p>
            <a:r>
              <a:rPr lang="en-US" dirty="0" smtClean="0"/>
              <a:t>Guadalcanal</a:t>
            </a:r>
          </a:p>
          <a:p>
            <a:r>
              <a:rPr lang="en-US" dirty="0" smtClean="0"/>
              <a:t>Hit the beach hard,</a:t>
            </a:r>
            <a:r>
              <a:rPr lang="en-US" baseline="0" dirty="0" smtClean="0"/>
              <a:t> then spend 6 months in the jungle.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August 1942 to February 1943</a:t>
            </a:r>
          </a:p>
          <a:p>
            <a:r>
              <a:rPr lang="en-US" dirty="0" smtClean="0"/>
              <a:t>Stalingrad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Soldaten</a:t>
            </a:r>
            <a:r>
              <a:rPr lang="en-US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Luftwaffe in Stalingrad.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Japanese</a:t>
            </a:r>
            <a:r>
              <a:rPr lang="en-US" baseline="0" dirty="0" smtClean="0"/>
              <a:t> forces march into Southeast Asia in the late 1930’s. This scene is in Burma.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76915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 Alamein  November</a:t>
            </a:r>
            <a:r>
              <a:rPr lang="en-US" baseline="0" dirty="0" smtClean="0"/>
              <a:t> 1942</a:t>
            </a:r>
            <a:endParaRPr lang="en-US" dirty="0" smtClean="0"/>
          </a:p>
          <a:p>
            <a:r>
              <a:rPr lang="en-US" dirty="0" smtClean="0"/>
              <a:t>Defense</a:t>
            </a:r>
            <a:r>
              <a:rPr lang="en-US" baseline="0" dirty="0" smtClean="0"/>
              <a:t> of the Suez Canal, the lifeline of the British Empire [completed 1869]</a:t>
            </a:r>
            <a:endParaRPr lang="en-US" dirty="0" smtClean="0"/>
          </a:p>
          <a:p>
            <a:r>
              <a:rPr lang="en-US" dirty="0" smtClean="0"/>
              <a:t>Churchill: 10 November 1942,"now this is not the end, it is not even the beginning of the end. But it is, perhaps, the end of the beginning."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Operation Torch  November 1942</a:t>
            </a:r>
          </a:p>
          <a:p>
            <a:r>
              <a:rPr lang="en-US" dirty="0" smtClean="0"/>
              <a:t>North Africa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Normandy  6 June 1944; 7,000 planes; 100,000 soldiers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52490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Operation Overlord</a:t>
            </a:r>
          </a:p>
          <a:p>
            <a:r>
              <a:rPr lang="en-US" dirty="0" smtClean="0"/>
              <a:t>June 6, 1944</a:t>
            </a:r>
          </a:p>
          <a:p>
            <a:r>
              <a:rPr lang="en-US" dirty="0" smtClean="0"/>
              <a:t>Objective: create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beachead</a:t>
            </a:r>
            <a:r>
              <a:rPr lang="en-US" baseline="0" dirty="0" smtClean="0"/>
              <a:t> and move toward Berlin</a:t>
            </a:r>
          </a:p>
          <a:p>
            <a:r>
              <a:rPr lang="en-US" baseline="0" dirty="0" smtClean="0"/>
              <a:t>Reached Berlin April 1945. Let the Soviets go first.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773227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Commander in Bastogne said Nuts to Germans who warned of an overwhelming attack.</a:t>
            </a:r>
          </a:p>
          <a:p>
            <a:r>
              <a:rPr lang="en-US" dirty="0" smtClean="0"/>
              <a:t>Dates of the Battle 16 December 1944 – 16 January 1945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77322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Battle</a:t>
            </a:r>
            <a:r>
              <a:rPr lang="en-US" baseline="0" dirty="0" smtClean="0"/>
              <a:t> of the Bulge</a:t>
            </a:r>
          </a:p>
          <a:p>
            <a:r>
              <a:rPr lang="en-US" baseline="0" dirty="0" smtClean="0"/>
              <a:t>December 1944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Yalta  February 1945; just after Battle of the Bulge.</a:t>
            </a:r>
          </a:p>
          <a:p>
            <a:r>
              <a:rPr lang="en-US" dirty="0" smtClean="0"/>
              <a:t>The</a:t>
            </a:r>
            <a:r>
              <a:rPr lang="en-US" baseline="0" dirty="0" smtClean="0"/>
              <a:t> three major powers decide the destiny of nations.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287450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Soviet flag</a:t>
            </a:r>
            <a:r>
              <a:rPr lang="en-US" baseline="0" dirty="0" smtClean="0"/>
              <a:t> over Reichstag in Berlin</a:t>
            </a:r>
          </a:p>
          <a:p>
            <a:r>
              <a:rPr lang="en-US" baseline="0" dirty="0" smtClean="0"/>
              <a:t>May 1945</a:t>
            </a:r>
          </a:p>
          <a:p>
            <a:r>
              <a:rPr lang="en-US" baseline="0" dirty="0" smtClean="0"/>
              <a:t>If you were German, you did NOT want to be captured by the Germans.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Soviet flag</a:t>
            </a:r>
            <a:r>
              <a:rPr lang="en-US" baseline="0" dirty="0" smtClean="0"/>
              <a:t> over Reichstag in Berlin</a:t>
            </a:r>
          </a:p>
          <a:p>
            <a:r>
              <a:rPr lang="en-US" baseline="0" dirty="0" smtClean="0"/>
              <a:t>May 1945</a:t>
            </a:r>
          </a:p>
          <a:p>
            <a:r>
              <a:rPr lang="en-US" baseline="0" dirty="0" smtClean="0"/>
              <a:t>If you were German, you did NOT want to be captured by the Germans.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Soviet flag</a:t>
            </a:r>
            <a:r>
              <a:rPr lang="en-US" baseline="0" dirty="0" smtClean="0"/>
              <a:t> over Reichstag in Berlin</a:t>
            </a:r>
          </a:p>
          <a:p>
            <a:r>
              <a:rPr lang="en-US" baseline="0" dirty="0" smtClean="0"/>
              <a:t>May 1945</a:t>
            </a:r>
          </a:p>
          <a:p>
            <a:r>
              <a:rPr lang="en-US" baseline="0" dirty="0" smtClean="0"/>
              <a:t>If you were German, you did NOT want to be captured by the Germans.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Rape</a:t>
            </a:r>
            <a:r>
              <a:rPr lang="en-US" baseline="0" dirty="0" smtClean="0"/>
              <a:t> of Nanking 1937</a:t>
            </a:r>
          </a:p>
          <a:p>
            <a:r>
              <a:rPr lang="en-US" baseline="0" dirty="0" smtClean="0"/>
              <a:t>Japanese control in Southeast Asia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359872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Soviet flag</a:t>
            </a:r>
            <a:r>
              <a:rPr lang="en-US" baseline="0" dirty="0" smtClean="0"/>
              <a:t> over Reichstag in Berlin</a:t>
            </a:r>
          </a:p>
          <a:p>
            <a:r>
              <a:rPr lang="en-US" baseline="0" dirty="0" smtClean="0"/>
              <a:t>May 1945</a:t>
            </a:r>
          </a:p>
          <a:p>
            <a:r>
              <a:rPr lang="en-US" baseline="0" dirty="0" smtClean="0"/>
              <a:t>If you were German, you did NOT want to be captured by the Germans.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Raising the flag on Mount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Surubachi</a:t>
            </a:r>
            <a:r>
              <a:rPr lang="en-US" baseline="0" dirty="0" smtClean="0"/>
              <a:t>.</a:t>
            </a:r>
          </a:p>
          <a:p>
            <a:r>
              <a:rPr lang="en-US" baseline="0" dirty="0" smtClean="0"/>
              <a:t>Joe Rosenthal captured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August 1945</a:t>
            </a:r>
          </a:p>
          <a:p>
            <a:r>
              <a:rPr lang="en-US" dirty="0" smtClean="0"/>
              <a:t>Truman had</a:t>
            </a:r>
            <a:r>
              <a:rPr lang="en-US" baseline="0" dirty="0" smtClean="0"/>
              <a:t> to make a choice.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249156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Letter</a:t>
            </a:r>
            <a:r>
              <a:rPr lang="en-US" baseline="0" dirty="0" smtClean="0"/>
              <a:t> written by Szilard and signed by Einstein (who did not speak English at </a:t>
            </a:r>
            <a:r>
              <a:rPr lang="en-US" baseline="0" smtClean="0"/>
              <a:t>the time)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429453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Japan</a:t>
            </a:r>
            <a:r>
              <a:rPr lang="en-US" baseline="0" dirty="0" smtClean="0"/>
              <a:t> surrenders</a:t>
            </a:r>
          </a:p>
          <a:p>
            <a:r>
              <a:rPr lang="en-US" baseline="0" dirty="0" smtClean="0"/>
              <a:t>Notice MacArthur’s stance, hands in pockets.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43737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Mao Zedong and Chiang Kai </a:t>
            </a:r>
            <a:r>
              <a:rPr lang="en-US" dirty="0" err="1" smtClean="0"/>
              <a:t>Shek</a:t>
            </a:r>
            <a:r>
              <a:rPr lang="en-US" dirty="0" smtClean="0"/>
              <a:t> celebrate victory over Japan</a:t>
            </a:r>
            <a:r>
              <a:rPr lang="en-US" baseline="0" dirty="0" smtClean="0"/>
              <a:t> in</a:t>
            </a:r>
            <a:r>
              <a:rPr lang="en-US" dirty="0" smtClean="0"/>
              <a:t> August 1945</a:t>
            </a:r>
          </a:p>
          <a:p>
            <a:r>
              <a:rPr lang="en-US" dirty="0" smtClean="0"/>
              <a:t>This was the last time they met.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87906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Sideways</a:t>
            </a:r>
            <a:r>
              <a:rPr lang="en-US" baseline="0" dirty="0" smtClean="0"/>
              <a:t> cross is </a:t>
            </a:r>
            <a:r>
              <a:rPr lang="en-US" baseline="0" dirty="0" err="1" smtClean="0"/>
              <a:t>Saarprotectorate</a:t>
            </a:r>
            <a:r>
              <a:rPr lang="en-US" baseline="0" dirty="0" smtClean="0"/>
              <a:t> under French control.</a:t>
            </a:r>
          </a:p>
          <a:p>
            <a:r>
              <a:rPr lang="en-US" baseline="0" dirty="0" smtClean="0"/>
              <a:t>Blue white red is France.</a:t>
            </a:r>
          </a:p>
          <a:p>
            <a:r>
              <a:rPr lang="en-US" baseline="0" dirty="0" smtClean="0"/>
              <a:t>White over red is Poland.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429453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Eichmann</a:t>
            </a:r>
          </a:p>
          <a:p>
            <a:r>
              <a:rPr lang="en-US" dirty="0" smtClean="0"/>
              <a:t>The tribunal hanged Eichmann.</a:t>
            </a:r>
          </a:p>
          <a:p>
            <a:r>
              <a:rPr lang="en-US" dirty="0" smtClean="0"/>
              <a:t>The tribunal hanged </a:t>
            </a:r>
            <a:r>
              <a:rPr lang="en-US" dirty="0" err="1" smtClean="0"/>
              <a:t>Tojo</a:t>
            </a:r>
            <a:r>
              <a:rPr lang="is-IS" dirty="0" smtClean="0"/>
              <a:t>…after he tried to commit suicide</a:t>
            </a:r>
            <a:r>
              <a:rPr lang="is-IS" baseline="0" dirty="0" smtClean="0"/>
              <a:t> and was saved by emergency surgery.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235213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Nuremberg</a:t>
            </a:r>
            <a:r>
              <a:rPr lang="en-US" baseline="0" dirty="0" smtClean="0"/>
              <a:t> Trials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75885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Chonqing</a:t>
            </a:r>
            <a:r>
              <a:rPr lang="en-US" dirty="0" smtClean="0"/>
              <a:t> bombed by Japanese in 1941</a:t>
            </a:r>
          </a:p>
          <a:p>
            <a:r>
              <a:rPr lang="en-US" dirty="0" smtClean="0"/>
              <a:t>Nanking 1937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8790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78790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Pearl Harbor</a:t>
            </a:r>
          </a:p>
          <a:p>
            <a:r>
              <a:rPr lang="en-US" dirty="0" smtClean="0"/>
              <a:t>7</a:t>
            </a:r>
            <a:r>
              <a:rPr lang="en-US" baseline="0" dirty="0" smtClean="0"/>
              <a:t> Dec 1941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1091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Pearl Harbor</a:t>
            </a:r>
          </a:p>
          <a:p>
            <a:r>
              <a:rPr lang="en-US" dirty="0" smtClean="0"/>
              <a:t>7</a:t>
            </a:r>
            <a:r>
              <a:rPr lang="en-US" baseline="0" dirty="0" smtClean="0"/>
              <a:t> Dec 1941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71091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German with murdered</a:t>
            </a:r>
            <a:r>
              <a:rPr lang="en-US" baseline="0" dirty="0" smtClean="0"/>
              <a:t> Russian civilians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64634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Stalin and Ribbentrop</a:t>
            </a:r>
          </a:p>
          <a:p>
            <a:r>
              <a:rPr lang="en-US" dirty="0" smtClean="0"/>
              <a:t>Hitler</a:t>
            </a:r>
            <a:r>
              <a:rPr lang="en-US" baseline="0" dirty="0" smtClean="0"/>
              <a:t> and Molotov</a:t>
            </a:r>
          </a:p>
          <a:p>
            <a:r>
              <a:rPr lang="en-US" baseline="0" dirty="0" smtClean="0"/>
              <a:t>Non-Aggression Pact 1939</a:t>
            </a:r>
          </a:p>
          <a:p>
            <a:r>
              <a:rPr lang="en-US" baseline="0" dirty="0" smtClean="0"/>
              <a:t>Hitler and Stalin never met personally.</a:t>
            </a:r>
          </a:p>
          <a:p>
            <a:r>
              <a:rPr lang="en-US" baseline="0" dirty="0" smtClean="0"/>
              <a:t>FDR and Churchill met three times Newfoundland, Casablanca, Tehran, Yalta, Washington DC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61E75-D93D-954D-B4E3-B1ED92342C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7420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3867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6005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9637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36820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72061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91449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3748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54965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2487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36512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87911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A9795-522A-3C41-994D-534E7B5FCE0D}" type="datetimeFigureOut">
              <a:rPr lang="en-US" smtClean="0"/>
              <a:pPr/>
              <a:t>3/6/17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88FFD-9D59-F048-977B-C8CECAB3B73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9151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emf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emf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47468"/>
            <a:ext cx="7772400" cy="1470025"/>
          </a:xfr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2091" y="2216607"/>
            <a:ext cx="6400800" cy="3786202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Step One: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Use your cell phone.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Find one fact about the Manhattan Project that interests you the most.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Step Two: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taan big.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193608" y="635000"/>
            <a:ext cx="3810000" cy="558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899"/>
            <a:ext cx="3588786" cy="25499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4159" y="4266407"/>
            <a:ext cx="3137491" cy="26145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249" y="3267583"/>
            <a:ext cx="30223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Bataan Death March.</a:t>
            </a:r>
          </a:p>
          <a:p>
            <a:r>
              <a:rPr lang="en-US" sz="3600" dirty="0" smtClean="0"/>
              <a:t>Allied forces surrendered</a:t>
            </a:r>
          </a:p>
          <a:p>
            <a:r>
              <a:rPr lang="en-US" sz="3600" dirty="0" smtClean="0"/>
              <a:t>April 1942.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250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711200"/>
            <a:ext cx="8102600" cy="54229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27706" y="5978678"/>
            <a:ext cx="7795594" cy="756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German with murdered Russian civilians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887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18" y="418219"/>
            <a:ext cx="8235102" cy="59944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5417" y="6149905"/>
            <a:ext cx="956142" cy="4994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Shoes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172" b="14172"/>
          <a:stretch>
            <a:fillRect/>
          </a:stretch>
        </p:blipFill>
        <p:spPr>
          <a:xfrm>
            <a:off x="2141151" y="3022303"/>
            <a:ext cx="6435585" cy="353932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3" y="406400"/>
            <a:ext cx="3390900" cy="238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52901" y="1298472"/>
            <a:ext cx="723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Camp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6560" y="3881146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Mass Grave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743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57" y="758989"/>
            <a:ext cx="3747761" cy="5107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879" y="1564447"/>
            <a:ext cx="4240964" cy="31043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57" y="758989"/>
            <a:ext cx="3747761" cy="5107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879" y="1564447"/>
            <a:ext cx="4240964" cy="31043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1233" y="4937047"/>
            <a:ext cx="4680815" cy="15267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Stalin and Ribbentrop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Hitler and Molotov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Non-Aggression Pact 1939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Hitler and Stalin never met personally.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9001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76" y="1084268"/>
            <a:ext cx="8307776" cy="475529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887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66" y="238439"/>
            <a:ext cx="3810000" cy="50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081" y="2089491"/>
            <a:ext cx="4663124" cy="447808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6621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04" y="387239"/>
            <a:ext cx="8363252" cy="6264367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891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96" y="172448"/>
            <a:ext cx="4201492" cy="3439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0581" y="3611573"/>
            <a:ext cx="5371014" cy="30178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9396" y="3249784"/>
            <a:ext cx="4201492" cy="3617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063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777" y="387239"/>
            <a:ext cx="4425796" cy="53404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550" y="882903"/>
            <a:ext cx="3633995" cy="4472609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1960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96" y="172448"/>
            <a:ext cx="4201492" cy="3439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0581" y="3611573"/>
            <a:ext cx="5371014" cy="30178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9396" y="3249784"/>
            <a:ext cx="4201492" cy="36178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70936" y="4451903"/>
            <a:ext cx="27828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Battle of Britain.</a:t>
            </a:r>
          </a:p>
          <a:p>
            <a:r>
              <a:rPr lang="en-US" sz="3200" dirty="0" smtClean="0"/>
              <a:t>Summer and fall of 1941.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7054" y="743387"/>
            <a:ext cx="3048000" cy="22606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582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423" y="526645"/>
            <a:ext cx="7454543" cy="591630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2291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92" y="1007188"/>
            <a:ext cx="4381128" cy="34770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9791" y="5450728"/>
            <a:ext cx="3225195" cy="122712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Meeting off Newfoundland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August 1941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Atlantic </a:t>
            </a:r>
            <a:r>
              <a:rPr lang="en-US" dirty="0" smtClean="0">
                <a:solidFill>
                  <a:schemeClr val="tx1"/>
                </a:solidFill>
              </a:rPr>
              <a:t>Charter 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(Appleby 273)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874" y="434029"/>
            <a:ext cx="3663145" cy="29334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2064" y="4038105"/>
            <a:ext cx="416011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/>
              <a:t>Democracy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Nonaggression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Free trade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Economic Advancement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Freedom of the seas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a</a:t>
            </a:r>
            <a:r>
              <a:rPr lang="en-US" sz="2800" dirty="0" smtClean="0"/>
              <a:t>nd no more empires</a:t>
            </a:r>
            <a:endParaRPr lang="en-US" sz="28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2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365" y="2400972"/>
            <a:ext cx="5476311" cy="43338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3046" y="305472"/>
            <a:ext cx="3038858" cy="1709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400" y="305472"/>
            <a:ext cx="2857500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3535" y="4309214"/>
            <a:ext cx="274783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The Impossible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7735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69" y="1285633"/>
            <a:ext cx="8264167" cy="42751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38869" y="5657671"/>
            <a:ext cx="53080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Guadalcanal</a:t>
            </a:r>
          </a:p>
          <a:p>
            <a:r>
              <a:rPr lang="en-US" dirty="0" smtClean="0"/>
              <a:t>August </a:t>
            </a:r>
            <a:r>
              <a:rPr lang="en-US" dirty="0"/>
              <a:t>1942 to February 1943</a:t>
            </a:r>
          </a:p>
          <a:p>
            <a:r>
              <a:rPr lang="en-US" dirty="0" smtClean="0"/>
              <a:t>Hit </a:t>
            </a:r>
            <a:r>
              <a:rPr lang="en-US" dirty="0"/>
              <a:t>the beach hard, then spend 6 months in the jungle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5600"/>
            <a:ext cx="9144000" cy="61227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9395" y="6102883"/>
            <a:ext cx="986019" cy="6319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17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360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9395" y="6102883"/>
            <a:ext cx="1098562" cy="6319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18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19" y="610849"/>
            <a:ext cx="7766207" cy="5234367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148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3" y="1424785"/>
            <a:ext cx="8896949" cy="3717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395" y="6102883"/>
            <a:ext cx="1114639" cy="6319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19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828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804" y="149896"/>
            <a:ext cx="2701238" cy="21231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92" y="1534051"/>
            <a:ext cx="8240772" cy="521498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78792" y="712519"/>
            <a:ext cx="635027" cy="109975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 cmpd="sng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How did the Allied forces create a beachhead in Europe?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04" y="1600200"/>
            <a:ext cx="8673538" cy="4525963"/>
          </a:xfrm>
        </p:spPr>
        <p:txBody>
          <a:bodyPr/>
          <a:lstStyle/>
          <a:p>
            <a:r>
              <a:rPr lang="en-US" dirty="0" smtClean="0"/>
              <a:t>Operation ______________</a:t>
            </a:r>
          </a:p>
          <a:p>
            <a:r>
              <a:rPr lang="en-US" dirty="0" smtClean="0"/>
              <a:t>June__________</a:t>
            </a:r>
          </a:p>
          <a:p>
            <a:r>
              <a:rPr lang="en-US" dirty="0" smtClean="0"/>
              <a:t>Ships: 7,000; Aircraft: 13,000; Soldiers: 100,000; Paratroopers: 23,000</a:t>
            </a:r>
          </a:p>
          <a:p>
            <a:r>
              <a:rPr lang="en-US" dirty="0" smtClean="0"/>
              <a:t>Objective:__________________</a:t>
            </a:r>
          </a:p>
          <a:p>
            <a:r>
              <a:rPr lang="en-US" dirty="0" smtClean="0"/>
              <a:t>The objective was finally reached almost one year of deadly fighting later.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8625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777" y="387239"/>
            <a:ext cx="4425796" cy="53404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550" y="882903"/>
            <a:ext cx="3633995" cy="44726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98327" y="5727700"/>
            <a:ext cx="5950914" cy="778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Japanese forces </a:t>
            </a:r>
            <a:r>
              <a:rPr lang="en-US" dirty="0" smtClean="0">
                <a:solidFill>
                  <a:srgbClr val="000000"/>
                </a:solidFill>
              </a:rPr>
              <a:t>marched </a:t>
            </a:r>
            <a:r>
              <a:rPr lang="en-US" dirty="0">
                <a:solidFill>
                  <a:srgbClr val="000000"/>
                </a:solidFill>
              </a:rPr>
              <a:t>into Southeast Asia in the late 1930’s. This scene is in Burma.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1166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 cmpd="sng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How did Hitler make a “last gasp” effort to save his Aryan empire?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04" y="2064888"/>
            <a:ext cx="8673538" cy="3542332"/>
          </a:xfrm>
        </p:spPr>
        <p:txBody>
          <a:bodyPr>
            <a:normAutofit/>
          </a:bodyPr>
          <a:lstStyle/>
          <a:p>
            <a:r>
              <a:rPr lang="en-US" dirty="0" smtClean="0"/>
              <a:t>The Battle of the Bulge; harsh winter of 1944-45</a:t>
            </a:r>
          </a:p>
          <a:p>
            <a:r>
              <a:rPr lang="en-US" dirty="0" smtClean="0"/>
              <a:t>The heroes of Bastogne held on. “Nuts.” </a:t>
            </a:r>
          </a:p>
          <a:p>
            <a:r>
              <a:rPr lang="en-US" dirty="0" smtClean="0"/>
              <a:t>Patton pushed the Germans back. </a:t>
            </a:r>
          </a:p>
          <a:p>
            <a:r>
              <a:rPr lang="en-US" dirty="0" smtClean="0"/>
              <a:t>One of biggest and deadliest battles in United States history. Just under 20,000 dead.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0789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57" y="340769"/>
            <a:ext cx="4987226" cy="22614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273" y="2806700"/>
            <a:ext cx="5232400" cy="4051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357" y="3377534"/>
            <a:ext cx="2461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Battle of the Bulge</a:t>
            </a:r>
          </a:p>
          <a:p>
            <a:pPr algn="ctr"/>
            <a:r>
              <a:rPr lang="en-US" sz="3200" dirty="0" smtClean="0"/>
              <a:t>Winter 1944</a:t>
            </a:r>
            <a:endParaRPr lang="en-US" sz="3200" dirty="0"/>
          </a:p>
        </p:txBody>
      </p:sp>
      <p:cxnSp>
        <p:nvCxnSpPr>
          <p:cNvPr id="6" name="Straight Arrow Connector 5"/>
          <p:cNvCxnSpPr>
            <a:stCxn id="7" idx="3"/>
          </p:cNvCxnSpPr>
          <p:nvPr/>
        </p:nvCxnSpPr>
        <p:spPr>
          <a:xfrm flipV="1">
            <a:off x="3113618" y="5861837"/>
            <a:ext cx="1910174" cy="22401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8649" y="5793461"/>
            <a:ext cx="269496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General Patton</a:t>
            </a:r>
            <a:endParaRPr lang="en-US" sz="3200" dirty="0"/>
          </a:p>
        </p:txBody>
      </p:sp>
      <p:sp>
        <p:nvSpPr>
          <p:cNvPr id="9" name="Right Arrow 8"/>
          <p:cNvSpPr/>
          <p:nvPr/>
        </p:nvSpPr>
        <p:spPr>
          <a:xfrm rot="18420000" flipV="1">
            <a:off x="5138170" y="5129400"/>
            <a:ext cx="544244" cy="557784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140191" y="4577815"/>
            <a:ext cx="2707266" cy="55827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7608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70" y="218611"/>
            <a:ext cx="6374406" cy="52646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877" y="4781066"/>
            <a:ext cx="2808703" cy="2076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65851" y="218611"/>
            <a:ext cx="197813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Yalta Conference</a:t>
            </a:r>
          </a:p>
          <a:p>
            <a:r>
              <a:rPr lang="en-US" sz="2400" dirty="0" smtClean="0"/>
              <a:t>February 1945</a:t>
            </a:r>
          </a:p>
          <a:p>
            <a:endParaRPr lang="en-US" sz="2400" dirty="0" smtClean="0"/>
          </a:p>
          <a:p>
            <a:r>
              <a:rPr lang="en-US" sz="2400" dirty="0" smtClean="0"/>
              <a:t>The Allies (United States and Britain) decided the future with the Soviet Union.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3054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93" y="294302"/>
            <a:ext cx="7812274" cy="56520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8793" y="5991208"/>
            <a:ext cx="5822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Soviets “liberated” Berlin.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708" y="4856950"/>
            <a:ext cx="2719412" cy="19061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17167" y="4061415"/>
            <a:ext cx="652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May</a:t>
            </a:r>
          </a:p>
          <a:p>
            <a:r>
              <a:rPr lang="en-US" dirty="0" smtClean="0"/>
              <a:t>1945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888700" y="6515257"/>
            <a:ext cx="1988737" cy="3427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30 April 1945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727" y="511155"/>
            <a:ext cx="6825777" cy="60261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88700" y="6515257"/>
            <a:ext cx="1988737" cy="3427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12 April 1945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518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 cmpd="sng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What was required to take the islands from the Japanese?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February 1945, t</a:t>
            </a:r>
            <a:r>
              <a:rPr lang="en-US" dirty="0" smtClean="0"/>
              <a:t>he </a:t>
            </a:r>
            <a:r>
              <a:rPr lang="en-US" dirty="0" smtClean="0"/>
              <a:t>United States landed 60,000 marines on an island just 5 miles long</a:t>
            </a:r>
            <a:r>
              <a:rPr lang="is-IS" dirty="0" smtClean="0"/>
              <a:t>…</a:t>
            </a:r>
            <a:r>
              <a:rPr lang="is-IS" i="1" dirty="0" smtClean="0"/>
              <a:t>Iwo Jima</a:t>
            </a:r>
            <a:r>
              <a:rPr lang="is-IS" dirty="0" smtClean="0"/>
              <a:t>.</a:t>
            </a:r>
            <a:endParaRPr lang="is-IS" dirty="0" smtClean="0"/>
          </a:p>
          <a:p>
            <a:r>
              <a:rPr lang="is-IS" dirty="0" smtClean="0"/>
              <a:t>The </a:t>
            </a:r>
            <a:r>
              <a:rPr lang="is-IS" dirty="0" smtClean="0"/>
              <a:t>Japanese were dug into </a:t>
            </a:r>
            <a:r>
              <a:rPr lang="is-IS" dirty="0" smtClean="0"/>
              <a:t>tunnels carved out of volcanic rock.</a:t>
            </a:r>
          </a:p>
          <a:p>
            <a:r>
              <a:rPr lang="is-IS" dirty="0" smtClean="0"/>
              <a:t>In April 1945, the United States attacked O</a:t>
            </a:r>
            <a:r>
              <a:rPr lang="is-IS" i="1" dirty="0" smtClean="0"/>
              <a:t>kinawa</a:t>
            </a:r>
            <a:r>
              <a:rPr lang="is-IS" dirty="0" smtClean="0"/>
              <a:t>.</a:t>
            </a:r>
          </a:p>
          <a:p>
            <a:r>
              <a:rPr lang="is-IS" dirty="0" smtClean="0"/>
              <a:t>And this was just two. The other islands were Guadalcanal, Tarawa, Tinian, Saipan, Pelelieu...and many more.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0687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22" y="604093"/>
            <a:ext cx="9007579" cy="560721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5266077" y="5607219"/>
            <a:ext cx="2059965" cy="789967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32327" y="4551435"/>
            <a:ext cx="2121919" cy="124165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2040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73" y="249463"/>
            <a:ext cx="4534722" cy="36151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391" y="4361690"/>
            <a:ext cx="2220506" cy="21051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2997" y="3973609"/>
            <a:ext cx="2544281" cy="20374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469" y="4081627"/>
            <a:ext cx="3175000" cy="2552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173" y="401832"/>
            <a:ext cx="3187700" cy="25527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2292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285" y="681539"/>
            <a:ext cx="7022517" cy="564624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63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Territory controlled by Japan August 1945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288" b="14288"/>
          <a:stretch>
            <a:fillRect/>
          </a:stretch>
        </p:blipFill>
        <p:spPr>
          <a:xfrm>
            <a:off x="359508" y="1580661"/>
            <a:ext cx="8229600" cy="4525963"/>
          </a:xfrm>
        </p:spPr>
      </p:pic>
      <p:sp>
        <p:nvSpPr>
          <p:cNvPr id="3" name="TextBox 2"/>
          <p:cNvSpPr txBox="1"/>
          <p:nvPr/>
        </p:nvSpPr>
        <p:spPr>
          <a:xfrm>
            <a:off x="1035538" y="6177782"/>
            <a:ext cx="5545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Territory held by Japan is indicated in blue.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2696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taan behead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671154" y="122653"/>
            <a:ext cx="4332469" cy="54926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54" y="2604151"/>
            <a:ext cx="4110700" cy="333642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08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99" y="698061"/>
            <a:ext cx="5919711" cy="46432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7773" y="4042772"/>
            <a:ext cx="3199460" cy="25539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8603" y="5673397"/>
            <a:ext cx="26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Truman’s tough choice.</a:t>
            </a:r>
            <a:endParaRPr lang="en-US" dirty="0"/>
          </a:p>
          <a:p>
            <a:r>
              <a:rPr lang="en-US" dirty="0" smtClean="0"/>
              <a:t>(Appleby 312)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656525" y="1912075"/>
            <a:ext cx="20907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Oppenheimer led the Manhattan Project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953" y="4297580"/>
            <a:ext cx="4062723" cy="23912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0138" y="225606"/>
            <a:ext cx="8549630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“In </a:t>
            </a:r>
            <a:r>
              <a:rPr lang="en-US" sz="2400" dirty="0"/>
              <a:t>the course of the last four months it has been made probable — through the work of Joliot in France as well as Fermi and </a:t>
            </a:r>
            <a:r>
              <a:rPr lang="en-US" sz="2400" dirty="0" err="1"/>
              <a:t>Szilárd</a:t>
            </a:r>
            <a:r>
              <a:rPr lang="en-US" sz="2400" dirty="0"/>
              <a:t> in America — that it may become possible to set up a nuclear chain reaction in a large mass of uranium, by which </a:t>
            </a:r>
            <a:r>
              <a:rPr lang="en-US" sz="2400" b="1" dirty="0"/>
              <a:t>vast amounts of power</a:t>
            </a:r>
            <a:r>
              <a:rPr lang="en-US" sz="2400" dirty="0"/>
              <a:t> and large quantities of new radium-like elements would be </a:t>
            </a:r>
            <a:r>
              <a:rPr lang="en-US" sz="2400" dirty="0" smtClean="0"/>
              <a:t>generated</a:t>
            </a:r>
            <a:r>
              <a:rPr lang="is-IS" sz="2400" dirty="0" smtClean="0"/>
              <a:t>….</a:t>
            </a:r>
            <a:r>
              <a:rPr lang="en-US" sz="2400" dirty="0" smtClean="0"/>
              <a:t>This </a:t>
            </a:r>
            <a:r>
              <a:rPr lang="en-US" sz="2400" dirty="0"/>
              <a:t>new phenomenon would also lead to the construction of bombs, and it is conceivable — though much less certain — that </a:t>
            </a:r>
            <a:r>
              <a:rPr lang="en-US" sz="2400" b="1" dirty="0"/>
              <a:t>extremely powerful bombs </a:t>
            </a:r>
            <a:r>
              <a:rPr lang="en-US" sz="2400" dirty="0"/>
              <a:t>of a new type may thus be constructed. A single bomb of this type, carried by boat and exploded in a port, </a:t>
            </a:r>
            <a:r>
              <a:rPr lang="en-US" sz="2400" b="1" dirty="0"/>
              <a:t>might very well destroy the whole port together with some of the surrounding </a:t>
            </a:r>
            <a:r>
              <a:rPr lang="en-US" sz="2400" b="1" dirty="0" smtClean="0"/>
              <a:t>territory</a:t>
            </a:r>
            <a:r>
              <a:rPr lang="en-US" sz="2400" dirty="0" smtClean="0"/>
              <a:t>.”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077" y="4708824"/>
            <a:ext cx="4271108" cy="1185861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942808" y="5894685"/>
            <a:ext cx="4538119" cy="610928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0138" y="6042452"/>
            <a:ext cx="1973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 August 1939</a:t>
            </a: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01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38" y="278812"/>
            <a:ext cx="8430400" cy="6579188"/>
          </a:xfrm>
          <a:prstGeom prst="rect">
            <a:avLst/>
          </a:prstGeom>
        </p:spPr>
      </p:pic>
      <p:pic>
        <p:nvPicPr>
          <p:cNvPr id="2" name="Picture 1" descr="Forc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217623" y="5762181"/>
            <a:ext cx="1254565" cy="9409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7622" y="278812"/>
            <a:ext cx="1607415" cy="130400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6942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32" y="178672"/>
            <a:ext cx="8717604" cy="58117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3343" y="5995010"/>
            <a:ext cx="77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These gentlemen celebrate the end of Japanese domination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5" name="Picture 4" descr="Conflict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904582" y="0"/>
            <a:ext cx="1177207" cy="88290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773" y="133490"/>
            <a:ext cx="7752926" cy="65851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05188" y="5652484"/>
            <a:ext cx="3656223" cy="907189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Germany divided among the Allied powers and Soviet Union.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4199" y="2929794"/>
            <a:ext cx="732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Berlin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2995" y="4729091"/>
            <a:ext cx="1602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Czechoslovakia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76890" y="2672083"/>
            <a:ext cx="21280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Poland</a:t>
            </a:r>
          </a:p>
          <a:p>
            <a:r>
              <a:rPr lang="en-US" dirty="0" smtClean="0"/>
              <a:t>(Controlled by USSR)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87" y="710664"/>
            <a:ext cx="5393684" cy="3020463"/>
          </a:xfrm>
          <a:prstGeom prst="rect">
            <a:avLst/>
          </a:prstGeom>
        </p:spPr>
      </p:pic>
      <p:pic>
        <p:nvPicPr>
          <p:cNvPr id="3" name="Picture 2" descr="Choic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031500" y="5802373"/>
            <a:ext cx="1366105" cy="10556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802" y="2308969"/>
            <a:ext cx="3540300" cy="43941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4823" y="4027046"/>
            <a:ext cx="1915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Eichmann hanged.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39806" y="5663873"/>
            <a:ext cx="262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Tojo</a:t>
            </a:r>
            <a:r>
              <a:rPr lang="en-US" dirty="0" smtClean="0"/>
              <a:t> saved from suicide</a:t>
            </a:r>
            <a:r>
              <a:rPr lang="is-IS" dirty="0" smtClean="0"/>
              <a:t>…and then </a:t>
            </a:r>
            <a:r>
              <a:rPr lang="en-US" dirty="0" smtClean="0"/>
              <a:t>hanged.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4635" y="594776"/>
            <a:ext cx="861222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“The Israeli court psychiatrist who examined Eichmann found him a “completely normal man, more normal, at any rate, than I am after examining him,” the implication being that the coexistence of normality and </a:t>
            </a:r>
            <a:r>
              <a:rPr lang="en-US" sz="3600" b="1" dirty="0"/>
              <a:t>bottomless cruelty </a:t>
            </a:r>
            <a:r>
              <a:rPr lang="en-US" sz="3600" dirty="0"/>
              <a:t>explodes our ordinary conceptions and </a:t>
            </a:r>
            <a:r>
              <a:rPr lang="en-US" sz="3600" dirty="0" smtClean="0"/>
              <a:t>presents </a:t>
            </a:r>
            <a:r>
              <a:rPr lang="en-US" sz="3600" dirty="0"/>
              <a:t>the true enigma of the </a:t>
            </a:r>
            <a:r>
              <a:rPr lang="en-US" sz="3600" dirty="0" smtClean="0"/>
              <a:t>[Nuremburg] trial</a:t>
            </a:r>
            <a:r>
              <a:rPr lang="en-US" sz="3600" dirty="0"/>
              <a:t>.” </a:t>
            </a:r>
          </a:p>
          <a:p>
            <a:r>
              <a:rPr lang="en-US" sz="2800" dirty="0"/>
              <a:t>― Hannah Arendt, </a:t>
            </a:r>
            <a:r>
              <a:rPr lang="en-US" sz="2800" i="1" dirty="0"/>
              <a:t>Eichmann in Jerusalem: A Report on the Banality of Evil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394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1243"/>
            <a:ext cx="8229600" cy="1143000"/>
          </a:xfrm>
          <a:ln w="38100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How many Russians died in World War II?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6" y="3096356"/>
            <a:ext cx="8229600" cy="107016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http://</a:t>
            </a:r>
            <a:r>
              <a:rPr lang="en-US" dirty="0" err="1"/>
              <a:t>www.fallen.io</a:t>
            </a:r>
            <a:r>
              <a:rPr lang="en-US" dirty="0"/>
              <a:t>/ww2/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89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45" y="584782"/>
            <a:ext cx="3838470" cy="5304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6649" y="829158"/>
            <a:ext cx="4153845" cy="252403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830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477" y="570513"/>
            <a:ext cx="2240960" cy="3096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377" y="570513"/>
            <a:ext cx="3107073" cy="18879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1059" y="4870141"/>
            <a:ext cx="678412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Rape of Nanjing 1937</a:t>
            </a:r>
          </a:p>
          <a:p>
            <a:r>
              <a:rPr lang="en-US" sz="3600" dirty="0">
                <a:solidFill>
                  <a:srgbClr val="000000"/>
                </a:solidFill>
              </a:rPr>
              <a:t>Japanese control in Southeast Asia. </a:t>
            </a:r>
          </a:p>
          <a:p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0530" y="2631687"/>
            <a:ext cx="2061648" cy="207085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384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69" y="418219"/>
            <a:ext cx="7961629" cy="607190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74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69" y="418219"/>
            <a:ext cx="7961629" cy="607190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334" y="6041590"/>
            <a:ext cx="1698222" cy="63197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Pearl Harbor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7 Dec 1941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9990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taan big.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193608" y="635000"/>
            <a:ext cx="3810000" cy="558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900"/>
            <a:ext cx="3913474" cy="27806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5687" y="3934347"/>
            <a:ext cx="3535963" cy="294663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8749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19195</TotalTime>
  <Words>1293</Words>
  <Application>Microsoft Macintosh PowerPoint</Application>
  <PresentationFormat>On-screen Show (4:3)</PresentationFormat>
  <Paragraphs>211</Paragraphs>
  <Slides>47</Slides>
  <Notes>38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Do Now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How did the Allied forces create a beachhead in Europe?</vt:lpstr>
      <vt:lpstr>How did Hitler make a “last gasp” effort to save his Aryan empire?</vt:lpstr>
      <vt:lpstr>Slide 31</vt:lpstr>
      <vt:lpstr>Slide 32</vt:lpstr>
      <vt:lpstr>Slide 33</vt:lpstr>
      <vt:lpstr>Slide 34</vt:lpstr>
      <vt:lpstr>What was required to take the islands from the Japanese?</vt:lpstr>
      <vt:lpstr>Slide 36</vt:lpstr>
      <vt:lpstr>Slide 37</vt:lpstr>
      <vt:lpstr>Slide 38</vt:lpstr>
      <vt:lpstr>Territory controlled by Japan August 1945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How many Russians died in World War II?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Hagerty</dc:creator>
  <cp:lastModifiedBy>Thomas Hagerty</cp:lastModifiedBy>
  <cp:revision>139</cp:revision>
  <dcterms:created xsi:type="dcterms:W3CDTF">2017-03-06T12:58:33Z</dcterms:created>
  <dcterms:modified xsi:type="dcterms:W3CDTF">2017-03-08T16:33:54Z</dcterms:modified>
</cp:coreProperties>
</file>